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7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784"/>
  </p:normalViewPr>
  <p:slideViewPr>
    <p:cSldViewPr snapToGrid="0" snapToObjects="1">
      <p:cViewPr>
        <p:scale>
          <a:sx n="74" d="100"/>
          <a:sy n="74" d="100"/>
        </p:scale>
        <p:origin x="106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5EED1-E82D-1049-99EE-11D16CF326E4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BB8E3-4C52-D245-AA2C-334A00D98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8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3E772-91C4-4A44-A020-A707347B775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5C774-B1EC-6A43-B899-2A1A29390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983"/>
          <a:stretch/>
        </p:blipFill>
        <p:spPr>
          <a:xfrm>
            <a:off x="0" y="1268226"/>
            <a:ext cx="9144000" cy="5589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836024" cy="1268226"/>
          </a:xfrm>
        </p:spPr>
        <p:txBody>
          <a:bodyPr/>
          <a:lstStyle/>
          <a:p>
            <a:r>
              <a:rPr lang="en-US" smtClean="0"/>
              <a:t>Intro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0494" y="0"/>
            <a:ext cx="3173506" cy="1268226"/>
          </a:xfrm>
        </p:spPr>
        <p:txBody>
          <a:bodyPr>
            <a:normAutofit fontScale="92500"/>
          </a:bodyPr>
          <a:lstStyle/>
          <a:p>
            <a:pPr algn="r"/>
            <a:r>
              <a:rPr lang="en-US" dirty="0" err="1" smtClean="0"/>
              <a:t>Momir</a:t>
            </a:r>
            <a:r>
              <a:rPr lang="en-US" dirty="0" smtClean="0"/>
              <a:t> </a:t>
            </a:r>
            <a:r>
              <a:rPr lang="en-US" dirty="0" err="1" smtClean="0"/>
              <a:t>Dragišić</a:t>
            </a:r>
            <a:endParaRPr lang="en-US" dirty="0" smtClean="0"/>
          </a:p>
          <a:p>
            <a:pPr algn="r"/>
            <a:r>
              <a:rPr lang="en-US" dirty="0" smtClean="0"/>
              <a:t>05.12.2018.</a:t>
            </a:r>
          </a:p>
          <a:p>
            <a:pPr algn="r"/>
            <a:r>
              <a:rPr lang="en-US" dirty="0" smtClean="0"/>
              <a:t>Upbeat forum, Podgorica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6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71" r="6007"/>
          <a:stretch/>
        </p:blipFill>
        <p:spPr>
          <a:xfrm>
            <a:off x="1" y="1268229"/>
            <a:ext cx="9144000" cy="5589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Do you see the paradox now?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1673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Again, why do we need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68229"/>
            <a:ext cx="9144000" cy="5589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 fontScale="70000" lnSpcReduction="20000"/>
          </a:bodyPr>
          <a:lstStyle/>
          <a:p>
            <a:endParaRPr 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Integrally </a:t>
            </a:r>
            <a:r>
              <a:rPr lang="en-US" sz="4400" dirty="0">
                <a:solidFill>
                  <a:schemeClr val="bg1"/>
                </a:solidFill>
              </a:rPr>
              <a:t>designed </a:t>
            </a:r>
            <a:r>
              <a:rPr lang="en-US" sz="4400" b="1" dirty="0">
                <a:solidFill>
                  <a:srgbClr val="00B0F0"/>
                </a:solidFill>
              </a:rPr>
              <a:t>ecosystem</a:t>
            </a:r>
            <a:r>
              <a:rPr lang="en-US" sz="4400" dirty="0">
                <a:solidFill>
                  <a:srgbClr val="00B0F0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to operate together the better way. To create the better economy foundations, that allow us to </a:t>
            </a:r>
            <a:r>
              <a:rPr lang="en-US" sz="4400" b="1" dirty="0">
                <a:solidFill>
                  <a:srgbClr val="00B0F0"/>
                </a:solidFill>
              </a:rPr>
              <a:t>exchange</a:t>
            </a:r>
            <a:r>
              <a:rPr lang="en-US" sz="4400" dirty="0">
                <a:solidFill>
                  <a:srgbClr val="00B0F0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values freely, but also incentivizes us to </a:t>
            </a:r>
            <a:r>
              <a:rPr lang="en-US" sz="4400" b="1" dirty="0">
                <a:solidFill>
                  <a:srgbClr val="00B0F0"/>
                </a:solidFill>
              </a:rPr>
              <a:t>create and share</a:t>
            </a:r>
            <a:r>
              <a:rPr lang="en-US" sz="4400" dirty="0">
                <a:solidFill>
                  <a:srgbClr val="00B0F0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values also.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Environment where NEW, BETTER US can grow and interact in regenerative way (not only sustainable!?!), become even </a:t>
            </a:r>
            <a:r>
              <a:rPr lang="en-US" sz="4400" b="1" dirty="0">
                <a:solidFill>
                  <a:srgbClr val="00B0F0"/>
                </a:solidFill>
              </a:rPr>
              <a:t>better version of ourselves</a:t>
            </a:r>
            <a:r>
              <a:rPr lang="en-US" sz="4400" dirty="0">
                <a:solidFill>
                  <a:schemeClr val="bg1"/>
                </a:solidFill>
              </a:rPr>
              <a:t>, individually and collectively.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49382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Complete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68229"/>
            <a:ext cx="9144000" cy="5589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 fontScale="77500" lnSpcReduction="20000"/>
          </a:bodyPr>
          <a:lstStyle/>
          <a:p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The </a:t>
            </a:r>
            <a:r>
              <a:rPr lang="en-US" sz="4000" dirty="0">
                <a:solidFill>
                  <a:schemeClr val="bg1"/>
                </a:solidFill>
              </a:rPr>
              <a:t>practical way to «hack ourselves» and prepare for the </a:t>
            </a:r>
            <a:r>
              <a:rPr lang="en-US" sz="4000" b="1" dirty="0">
                <a:solidFill>
                  <a:srgbClr val="00B0F0"/>
                </a:solidFill>
              </a:rPr>
              <a:t>Post-monetary world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that is coming. (hope no doubts it is to come, probably soon, one way or the other…)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en-US" sz="4000" b="1" dirty="0" err="1">
                <a:solidFill>
                  <a:srgbClr val="00B0F0"/>
                </a:solidFill>
              </a:rPr>
              <a:t>Blockchain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has marked the </a:t>
            </a:r>
            <a:r>
              <a:rPr lang="en-US" sz="4000" b="1" dirty="0">
                <a:solidFill>
                  <a:schemeClr val="bg1"/>
                </a:solidFill>
              </a:rPr>
              <a:t>beginning</a:t>
            </a:r>
            <a:r>
              <a:rPr lang="en-US" sz="4000" dirty="0">
                <a:solidFill>
                  <a:schemeClr val="bg1"/>
                </a:solidFill>
              </a:rPr>
              <a:t> of this process, proving that transactions can be done the new, distributed way (no middleman). </a:t>
            </a: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100" dirty="0">
                <a:solidFill>
                  <a:schemeClr val="bg1"/>
                </a:solidFill>
              </a:rPr>
              <a:t>But</a:t>
            </a:r>
            <a:r>
              <a:rPr lang="en-US" sz="3100" dirty="0">
                <a:solidFill>
                  <a:schemeClr val="bg1"/>
                </a:solidFill>
              </a:rPr>
              <a:t>, are there some players generating power and influence in the middle actually, like miners? </a:t>
            </a:r>
            <a:endParaRPr lang="en-US" sz="3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100" dirty="0">
                <a:solidFill>
                  <a:schemeClr val="bg1"/>
                </a:solidFill>
              </a:rPr>
              <a:t>Is </a:t>
            </a:r>
            <a:r>
              <a:rPr lang="en-US" sz="3100" dirty="0">
                <a:solidFill>
                  <a:schemeClr val="bg1"/>
                </a:solidFill>
              </a:rPr>
              <a:t>this solution the </a:t>
            </a:r>
            <a:r>
              <a:rPr lang="en-US" sz="3100" dirty="0">
                <a:solidFill>
                  <a:schemeClr val="bg1"/>
                </a:solidFill>
              </a:rPr>
              <a:t>one that is complete?</a:t>
            </a:r>
            <a:r>
              <a:rPr lang="en-US" sz="3600" dirty="0">
                <a:solidFill>
                  <a:schemeClr val="bg1"/>
                </a:solidFill>
              </a:rPr>
              <a:t> 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1673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Complete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41973"/>
            <a:ext cx="9144000" cy="56160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 fontScale="92500" lnSpcReduction="1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Total distribution of </a:t>
            </a:r>
            <a:r>
              <a:rPr lang="en-US" sz="3600" b="1" dirty="0">
                <a:solidFill>
                  <a:srgbClr val="00B0F0"/>
                </a:solidFill>
              </a:rPr>
              <a:t>power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(vs. centralization)</a:t>
            </a:r>
          </a:p>
          <a:p>
            <a:r>
              <a:rPr lang="en-US" sz="3600" b="1" dirty="0">
                <a:solidFill>
                  <a:srgbClr val="00B0F0"/>
                </a:solidFill>
              </a:rPr>
              <a:t>Labor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integration (vs. division)</a:t>
            </a:r>
          </a:p>
          <a:p>
            <a:r>
              <a:rPr lang="en-US" sz="3600" dirty="0">
                <a:solidFill>
                  <a:schemeClr val="bg1"/>
                </a:solidFill>
              </a:rPr>
              <a:t>Open-minded but responsible </a:t>
            </a:r>
            <a:r>
              <a:rPr lang="en-US" sz="3600" b="1" dirty="0">
                <a:solidFill>
                  <a:srgbClr val="00B0F0"/>
                </a:solidFill>
              </a:rPr>
              <a:t>mindset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(vs. strict chain of command)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 </a:t>
            </a:r>
            <a:r>
              <a:rPr lang="en-US" sz="3600" dirty="0">
                <a:solidFill>
                  <a:schemeClr val="bg1"/>
                </a:solidFill>
              </a:rPr>
              <a:t>+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!!!Infinite </a:t>
            </a:r>
            <a:r>
              <a:rPr lang="en-US" sz="3600" b="1" dirty="0">
                <a:solidFill>
                  <a:srgbClr val="00B0F0"/>
                </a:solidFill>
              </a:rPr>
              <a:t>currency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(vs. scarce version called Money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…ending the monopoly game driven by Pareto effect (the rich </a:t>
            </a:r>
            <a:r>
              <a:rPr lang="en-US" dirty="0" smtClean="0">
                <a:solidFill>
                  <a:schemeClr val="bg1"/>
                </a:solidFill>
              </a:rPr>
              <a:t>get more rich)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49382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Getting back the </a:t>
            </a:r>
            <a:r>
              <a:rPr lang="en-US" b="1" i="1" dirty="0"/>
              <a:t>original</a:t>
            </a:r>
            <a:r>
              <a:rPr lang="en-US" b="1" dirty="0"/>
              <a:t> </a:t>
            </a:r>
            <a:r>
              <a:rPr lang="en-US" b="1" dirty="0"/>
              <a:t>intelligence…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-13854" y="1282084"/>
            <a:ext cx="7355840" cy="558977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4779" y="1282083"/>
            <a:ext cx="4399223" cy="56036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482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There is </a:t>
            </a:r>
            <a:r>
              <a:rPr lang="en-US" sz="3000" b="1" dirty="0">
                <a:solidFill>
                  <a:srgbClr val="00B0F0"/>
                </a:solidFill>
              </a:rPr>
              <a:t>encryption</a:t>
            </a:r>
            <a:r>
              <a:rPr lang="en-US" sz="3000" dirty="0">
                <a:solidFill>
                  <a:schemeClr val="bg1"/>
                </a:solidFill>
              </a:rPr>
              <a:t>, at the agent level (no central ledger/chain!!!)</a:t>
            </a:r>
          </a:p>
          <a:p>
            <a:r>
              <a:rPr lang="en-US" sz="3000" dirty="0">
                <a:solidFill>
                  <a:schemeClr val="bg1"/>
                </a:solidFill>
              </a:rPr>
              <a:t>There are </a:t>
            </a:r>
            <a:r>
              <a:rPr lang="en-US" sz="3000" b="1" dirty="0">
                <a:solidFill>
                  <a:srgbClr val="00B0F0"/>
                </a:solidFill>
              </a:rPr>
              <a:t>notaries</a:t>
            </a:r>
            <a:r>
              <a:rPr lang="en-US" sz="3000" dirty="0">
                <a:solidFill>
                  <a:schemeClr val="bg1"/>
                </a:solidFill>
              </a:rPr>
              <a:t>, that cruise and check</a:t>
            </a:r>
          </a:p>
          <a:p>
            <a:r>
              <a:rPr lang="en-US" sz="3000" b="1" dirty="0">
                <a:solidFill>
                  <a:srgbClr val="00B0F0"/>
                </a:solidFill>
              </a:rPr>
              <a:t>Gossiping</a:t>
            </a:r>
            <a:r>
              <a:rPr lang="en-US" sz="3000" dirty="0">
                <a:solidFill>
                  <a:srgbClr val="00B0F0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also, for the overall system </a:t>
            </a:r>
            <a:r>
              <a:rPr lang="en-US" sz="3000" dirty="0">
                <a:solidFill>
                  <a:schemeClr val="bg1"/>
                </a:solidFill>
              </a:rPr>
              <a:t>resilience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300" b="1" dirty="0">
                <a:solidFill>
                  <a:schemeClr val="bg1"/>
                </a:solidFill>
              </a:rPr>
              <a:t>DNA, cells, tissue… Immune system, membranes</a:t>
            </a:r>
            <a:r>
              <a:rPr lang="en-US" sz="4300" b="1" dirty="0">
                <a:solidFill>
                  <a:schemeClr val="bg1"/>
                </a:solidFill>
              </a:rPr>
              <a:t>…</a:t>
            </a:r>
            <a:endParaRPr lang="en-US" sz="4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No mumbo-jumbo, just a </a:t>
            </a:r>
            <a:r>
              <a:rPr lang="en-US" sz="2400" b="1" dirty="0">
                <a:solidFill>
                  <a:srgbClr val="00B0F0"/>
                </a:solidFill>
              </a:rPr>
              <a:t>carefully designed fresh start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based on technology architecture that fits those new, evolved needs.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49382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</a:t>
            </a:r>
            <a:r>
              <a:rPr lang="en-US" b="1" dirty="0"/>
              <a:t>he </a:t>
            </a:r>
            <a:r>
              <a:rPr lang="en-US" b="1" dirty="0"/>
              <a:t>data </a:t>
            </a:r>
            <a:r>
              <a:rPr lang="en-US" b="1" dirty="0"/>
              <a:t>integrity</a:t>
            </a:r>
            <a:r>
              <a:rPr lang="mr-IN" b="1" dirty="0"/>
              <a:t>…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06500"/>
            <a:ext cx="9144000" cy="5651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B0F0"/>
                </a:solidFill>
              </a:rPr>
              <a:t>No coin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actually, just a MUTUAL CREDITS system, cryptographically signed… </a:t>
            </a:r>
          </a:p>
          <a:p>
            <a:r>
              <a:rPr lang="en-US" sz="3600" dirty="0">
                <a:solidFill>
                  <a:schemeClr val="bg1"/>
                </a:solidFill>
              </a:rPr>
              <a:t>!!!The currency is able to go + and –, according to agreed </a:t>
            </a:r>
            <a:r>
              <a:rPr lang="en-US" sz="3600" b="1" dirty="0">
                <a:solidFill>
                  <a:schemeClr val="bg1"/>
                </a:solidFill>
              </a:rPr>
              <a:t>rules</a:t>
            </a:r>
            <a:r>
              <a:rPr lang="en-US" sz="3600" dirty="0">
                <a:solidFill>
                  <a:schemeClr val="bg1"/>
                </a:solidFill>
              </a:rPr>
              <a:t> (reputation for example, IMPACT also</a:t>
            </a:r>
            <a:r>
              <a:rPr lang="en-US" sz="3600" dirty="0">
                <a:solidFill>
                  <a:schemeClr val="bg1"/>
                </a:solidFill>
              </a:rPr>
              <a:t>?)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Connected to </a:t>
            </a:r>
            <a:r>
              <a:rPr lang="en-US" sz="3600" b="1" dirty="0">
                <a:solidFill>
                  <a:schemeClr val="bg1"/>
                </a:solidFill>
              </a:rPr>
              <a:t>basic function of </a:t>
            </a:r>
            <a:r>
              <a:rPr lang="en-US" sz="3600" b="1" dirty="0">
                <a:solidFill>
                  <a:srgbClr val="00B0F0"/>
                </a:solidFill>
              </a:rPr>
              <a:t>hosting </a:t>
            </a:r>
            <a:r>
              <a:rPr lang="en-US" sz="3600" b="1" dirty="0" err="1">
                <a:solidFill>
                  <a:srgbClr val="00B0F0"/>
                </a:solidFill>
              </a:rPr>
              <a:t>Dapps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serving their content users through web browser. (new generation of cloud computing!!!)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1673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Where is the coin (HOT)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64870"/>
            <a:ext cx="9144001" cy="58931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Our question is not how to create new bitcoin, but much more ambitious (and needed btw), like HOW TO REPAIR THE WORLD? Eliminating </a:t>
            </a:r>
            <a:r>
              <a:rPr lang="en-US" sz="3600" b="1" dirty="0">
                <a:solidFill>
                  <a:srgbClr val="00B0F0"/>
                </a:solidFill>
              </a:rPr>
              <a:t>corruption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b="1" dirty="0">
                <a:solidFill>
                  <a:srgbClr val="00B0F0"/>
                </a:solidFill>
              </a:rPr>
              <a:t>incompetence</a:t>
            </a:r>
            <a:r>
              <a:rPr lang="en-US" sz="3600" dirty="0">
                <a:solidFill>
                  <a:schemeClr val="bg1"/>
                </a:solidFill>
              </a:rPr>
              <a:t>… Handling </a:t>
            </a:r>
            <a:r>
              <a:rPr lang="en-US" sz="3600" b="1" dirty="0">
                <a:solidFill>
                  <a:srgbClr val="00B0F0"/>
                </a:solidFill>
              </a:rPr>
              <a:t>complexity</a:t>
            </a:r>
            <a:r>
              <a:rPr lang="en-US" sz="3600" dirty="0">
                <a:solidFill>
                  <a:schemeClr val="bg1"/>
                </a:solidFill>
              </a:rPr>
              <a:t>… Building </a:t>
            </a:r>
            <a:r>
              <a:rPr lang="en-US" sz="3600" b="1" dirty="0">
                <a:solidFill>
                  <a:srgbClr val="00B0F0"/>
                </a:solidFill>
              </a:rPr>
              <a:t>resilience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b="1" dirty="0">
                <a:solidFill>
                  <a:srgbClr val="00B0F0"/>
                </a:solidFill>
              </a:rPr>
              <a:t>adaptive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capacities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practical answer: How to become able to learn again? How to stop hurting ourselves?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 final word…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9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64870"/>
            <a:ext cx="9144001" cy="58931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(It is not going to be made by pure intent, but by applying the adequate ARCHITECTURE…)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B0F0"/>
                </a:solidFill>
              </a:rPr>
              <a:t>Let’s build the right home for our (beloved) Internet 2.0, with true P2P protocols and systems behind!</a:t>
            </a:r>
            <a:endParaRPr lang="en-US" sz="3600" dirty="0">
              <a:solidFill>
                <a:srgbClr val="00B0F0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en-US" sz="5400" dirty="0">
                <a:solidFill>
                  <a:schemeClr val="bg1"/>
                </a:solidFill>
              </a:rPr>
              <a:t>Are you in?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 final word…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64870"/>
            <a:ext cx="9144001" cy="589313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227"/>
            <a:ext cx="9144000" cy="609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7"/>
            <a:ext cx="7355840" cy="6096000"/>
          </a:xfrm>
          <a:solidFill>
            <a:schemeClr val="tx1">
              <a:alpha val="71000"/>
            </a:schemeClr>
          </a:solidFill>
        </p:spPr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Basic </a:t>
            </a:r>
            <a:r>
              <a:rPr lang="en-US" b="1" dirty="0">
                <a:solidFill>
                  <a:srgbClr val="FF0000"/>
                </a:solidFill>
              </a:rPr>
              <a:t>http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protocol – aimed for scientists to exchange </a:t>
            </a:r>
            <a:r>
              <a:rPr lang="en-US" dirty="0" smtClean="0">
                <a:solidFill>
                  <a:schemeClr val="bg1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, share libraries</a:t>
            </a:r>
          </a:p>
          <a:p>
            <a:r>
              <a:rPr lang="en-US" dirty="0">
                <a:solidFill>
                  <a:schemeClr val="bg1"/>
                </a:solidFill>
              </a:rPr>
              <a:t>Originally, very primitive and static </a:t>
            </a:r>
            <a:r>
              <a:rPr lang="en-US" dirty="0" smtClean="0">
                <a:solidFill>
                  <a:schemeClr val="bg1"/>
                </a:solidFill>
              </a:rPr>
              <a:t>purpose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But, it is the new kind of </a:t>
            </a:r>
            <a:r>
              <a:rPr lang="en-US" i="1" dirty="0">
                <a:solidFill>
                  <a:schemeClr val="bg1"/>
                </a:solidFill>
              </a:rPr>
              <a:t>collective intelligence</a:t>
            </a:r>
            <a:r>
              <a:rPr lang="en-US" dirty="0">
                <a:solidFill>
                  <a:schemeClr val="bg1"/>
                </a:solidFill>
              </a:rPr>
              <a:t> foundation.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93964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At the beginning, there was 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77"/>
          <a:stretch/>
        </p:blipFill>
        <p:spPr>
          <a:xfrm>
            <a:off x="0" y="1268227"/>
            <a:ext cx="9144000" cy="609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7"/>
            <a:ext cx="7355840" cy="6096000"/>
          </a:xfrm>
          <a:solidFill>
            <a:schemeClr val="tx1">
              <a:alpha val="71000"/>
            </a:schemeClr>
          </a:solidFill>
        </p:spPr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same simple protocol, new ideas and needs evolve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&gt;&gt;&gt;It is becoming «social», concept of </a:t>
            </a:r>
            <a:r>
              <a:rPr lang="en-US" b="1" dirty="0">
                <a:solidFill>
                  <a:srgbClr val="FF0000"/>
                </a:solidFill>
              </a:rPr>
              <a:t>P2P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But, is it the true now, when we see how has it been developed?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(more like </a:t>
            </a:r>
            <a:r>
              <a:rPr lang="en-US" i="1" dirty="0">
                <a:solidFill>
                  <a:schemeClr val="bg1"/>
                </a:solidFill>
              </a:rPr>
              <a:t>peer-to-monopoly-to-peer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93964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And then, 2.0 version came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04"/>
          <a:stretch/>
        </p:blipFill>
        <p:spPr>
          <a:xfrm>
            <a:off x="0" y="1268229"/>
            <a:ext cx="9144000" cy="5589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!!! We </a:t>
            </a:r>
            <a:r>
              <a:rPr lang="en-US" dirty="0">
                <a:solidFill>
                  <a:schemeClr val="bg1"/>
                </a:solidFill>
              </a:rPr>
              <a:t>are using </a:t>
            </a:r>
            <a:r>
              <a:rPr lang="en-US" b="1" dirty="0">
                <a:solidFill>
                  <a:srgbClr val="FF0000"/>
                </a:solidFill>
              </a:rPr>
              <a:t>outdated, expensive and inappropriate</a:t>
            </a:r>
            <a:r>
              <a:rPr lang="en-US" dirty="0">
                <a:solidFill>
                  <a:schemeClr val="bg1"/>
                </a:solidFill>
              </a:rPr>
              <a:t> technology. And we let it to govern the huge part of our lives. More and more every day</a:t>
            </a:r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And this is not all :) It makes us more depressive, addicted and it generally has very doubtable consequences on the </a:t>
            </a:r>
            <a:r>
              <a:rPr lang="en-US" b="1" dirty="0">
                <a:solidFill>
                  <a:srgbClr val="FF0000"/>
                </a:solidFill>
              </a:rPr>
              <a:t>quality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 our lives. 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Regardless </a:t>
            </a:r>
            <a:r>
              <a:rPr lang="en-US" dirty="0">
                <a:solidFill>
                  <a:schemeClr val="bg1"/>
                </a:solidFill>
              </a:rPr>
              <a:t>the obvious benefits, the overall impact is not so positive: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Depression and alienation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Environmental footprint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(more scientific confirmations coming every day)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1673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And what does it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04"/>
          <a:stretch/>
        </p:blipFill>
        <p:spPr>
          <a:xfrm>
            <a:off x="0" y="1268227"/>
            <a:ext cx="9144000" cy="5589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800" dirty="0">
                <a:solidFill>
                  <a:schemeClr val="bg1"/>
                </a:solidFill>
              </a:rPr>
              <a:t>Our </a:t>
            </a:r>
            <a:r>
              <a:rPr lang="en-US" sz="4800" i="1" dirty="0">
                <a:solidFill>
                  <a:schemeClr val="bg1"/>
                </a:solidFill>
              </a:rPr>
              <a:t>collective</a:t>
            </a:r>
            <a:r>
              <a:rPr lang="en-US" sz="4800" dirty="0">
                <a:solidFill>
                  <a:schemeClr val="bg1"/>
                </a:solidFill>
              </a:rPr>
              <a:t> intelligence is begging for a better home :)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1673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And what does it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68229"/>
            <a:ext cx="9144001" cy="5589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Many things: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Agent based </a:t>
            </a:r>
            <a:r>
              <a:rPr lang="en-US" sz="3600" b="1" dirty="0">
                <a:solidFill>
                  <a:srgbClr val="00B0F0"/>
                </a:solidFill>
              </a:rPr>
              <a:t>platform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with new kind of IT development </a:t>
            </a:r>
            <a:r>
              <a:rPr lang="en-US" sz="3600" b="1" dirty="0">
                <a:solidFill>
                  <a:srgbClr val="00B0F0"/>
                </a:solidFill>
              </a:rPr>
              <a:t>standard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set of new kind of </a:t>
            </a:r>
            <a:r>
              <a:rPr lang="en-US" sz="3600" b="1" dirty="0">
                <a:solidFill>
                  <a:srgbClr val="00B0F0"/>
                </a:solidFill>
              </a:rPr>
              <a:t>protocols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– answering the need for real P2P environment, truly distributed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Environment for </a:t>
            </a:r>
            <a:r>
              <a:rPr lang="en-US" sz="3600" b="1" dirty="0">
                <a:solidFill>
                  <a:srgbClr val="00B0F0"/>
                </a:solidFill>
              </a:rPr>
              <a:t>distributed apps</a:t>
            </a:r>
            <a:r>
              <a:rPr lang="en-US" sz="3600" dirty="0">
                <a:solidFill>
                  <a:schemeClr val="bg1"/>
                </a:solidFill>
              </a:rPr>
              <a:t> development, of any type – no admin, special model of voluntary social coherence </a:t>
            </a:r>
          </a:p>
          <a:p>
            <a:pPr lvl="0"/>
            <a:r>
              <a:rPr lang="en-US" sz="3600" b="1" dirty="0" err="1">
                <a:solidFill>
                  <a:srgbClr val="00B0F0"/>
                </a:solidFill>
              </a:rPr>
              <a:t>Holo.host</a:t>
            </a:r>
            <a:r>
              <a:rPr lang="en-US" sz="3600" dirty="0">
                <a:solidFill>
                  <a:schemeClr val="bg1"/>
                </a:solidFill>
              </a:rPr>
              <a:t> as 1st, master app to distribute data, the </a:t>
            </a:r>
            <a:r>
              <a:rPr lang="en-US" sz="3600" b="1" dirty="0">
                <a:solidFill>
                  <a:srgbClr val="00B0F0"/>
                </a:solidFill>
              </a:rPr>
              <a:t>bridge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between daps and plain old Internet browser (no wallets?)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And much more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1673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So, </a:t>
            </a:r>
            <a:r>
              <a:rPr lang="en-US" b="1" dirty="0" err="1"/>
              <a:t>Holochain</a:t>
            </a:r>
            <a:r>
              <a:rPr lang="en-US" b="1" dirty="0"/>
              <a:t> is…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68229"/>
            <a:ext cx="9144001" cy="5589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 lnSpcReduction="10000"/>
          </a:bodyPr>
          <a:lstStyle/>
          <a:p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bg1"/>
                </a:solidFill>
              </a:rPr>
              <a:t>new home for the new kind of collective intelligence, developed through last 20 years of </a:t>
            </a:r>
            <a:r>
              <a:rPr lang="en-US" sz="4000" b="1" dirty="0">
                <a:solidFill>
                  <a:schemeClr val="bg1"/>
                </a:solidFill>
              </a:rPr>
              <a:t>intensive and massive social </a:t>
            </a:r>
            <a:r>
              <a:rPr lang="en-US" sz="4000" b="1" dirty="0">
                <a:solidFill>
                  <a:srgbClr val="00B0F0"/>
                </a:solidFill>
              </a:rPr>
              <a:t>P2M2P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interactions. 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bg1"/>
                </a:solidFill>
              </a:rPr>
              <a:t>RECIPE TO REPAIR INTERENT 2.0, PIECE BY PIECE. To serve our new needs the way we want </a:t>
            </a:r>
            <a:r>
              <a:rPr lang="en-US" sz="4000" dirty="0">
                <a:solidFill>
                  <a:schemeClr val="bg1"/>
                </a:solidFill>
              </a:rPr>
              <a:t>:)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1673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So, </a:t>
            </a:r>
            <a:r>
              <a:rPr lang="en-US" b="1" dirty="0" err="1"/>
              <a:t>Holochain</a:t>
            </a:r>
            <a:r>
              <a:rPr lang="en-US" b="1" dirty="0"/>
              <a:t> is…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3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71" r="6007"/>
          <a:stretch/>
        </p:blipFill>
        <p:spPr>
          <a:xfrm>
            <a:off x="1" y="1268229"/>
            <a:ext cx="9144000" cy="5589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B0F0"/>
                </a:solidFill>
              </a:rPr>
              <a:t>Old system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is stacked in closed circle, it is haunting its own tale. The </a:t>
            </a:r>
            <a:r>
              <a:rPr lang="en-US" sz="3600" b="1" dirty="0">
                <a:solidFill>
                  <a:srgbClr val="00B0F0"/>
                </a:solidFill>
              </a:rPr>
              <a:t>development potential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is supposed to stay infinite, </a:t>
            </a:r>
            <a:r>
              <a:rPr lang="en-US" sz="3600" b="1" dirty="0">
                <a:solidFill>
                  <a:srgbClr val="00B0F0"/>
                </a:solidFill>
              </a:rPr>
              <a:t>continuous growth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till the end of times!?! And the </a:t>
            </a:r>
            <a:r>
              <a:rPr lang="en-US" sz="3600" b="1" dirty="0">
                <a:solidFill>
                  <a:srgbClr val="00B0F0"/>
                </a:solidFill>
              </a:rPr>
              <a:t>capacities are limited</a:t>
            </a:r>
            <a:r>
              <a:rPr lang="en-US" sz="3600" dirty="0">
                <a:solidFill>
                  <a:schemeClr val="bg1"/>
                </a:solidFill>
              </a:rPr>
              <a:t>. So, tricks and addiction development is the only way. The cost is payed by users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1673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Again, why do we need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0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71" r="6007"/>
          <a:stretch/>
        </p:blipFill>
        <p:spPr>
          <a:xfrm>
            <a:off x="1" y="1268229"/>
            <a:ext cx="9144000" cy="5589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229"/>
            <a:ext cx="7355840" cy="5589773"/>
          </a:xfrm>
          <a:solidFill>
            <a:schemeClr val="tx1">
              <a:alpha val="71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IT </a:t>
            </a:r>
            <a:r>
              <a:rPr lang="en-US" sz="3600" dirty="0">
                <a:solidFill>
                  <a:schemeClr val="bg1"/>
                </a:solidFill>
              </a:rPr>
              <a:t>sector is just a reflection of overall </a:t>
            </a:r>
            <a:r>
              <a:rPr lang="en-US" sz="3600" b="1" dirty="0">
                <a:solidFill>
                  <a:srgbClr val="00B0F0"/>
                </a:solidFill>
              </a:rPr>
              <a:t>economy model</a:t>
            </a:r>
            <a:r>
              <a:rPr lang="en-US" sz="3600" dirty="0">
                <a:solidFill>
                  <a:schemeClr val="bg1"/>
                </a:solidFill>
              </a:rPr>
              <a:t>. The </a:t>
            </a:r>
            <a:r>
              <a:rPr lang="en-US" sz="3600" b="1" dirty="0">
                <a:solidFill>
                  <a:srgbClr val="00B0F0"/>
                </a:solidFill>
              </a:rPr>
              <a:t>money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is behind it, as it is in any other «industry». 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But, </a:t>
            </a:r>
            <a:r>
              <a:rPr lang="en-US" sz="3600" dirty="0">
                <a:solidFill>
                  <a:schemeClr val="bg1"/>
                </a:solidFill>
              </a:rPr>
              <a:t>the money DOES NOT ALLOW development of new and emerging, </a:t>
            </a:r>
            <a:r>
              <a:rPr lang="en-US" sz="3600" i="1" dirty="0" err="1">
                <a:solidFill>
                  <a:schemeClr val="bg1"/>
                </a:solidFill>
              </a:rPr>
              <a:t>Holodial</a:t>
            </a:r>
            <a:r>
              <a:rPr lang="en-US" sz="3600" i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collective intelligence. It just supports only creation of </a:t>
            </a:r>
            <a:r>
              <a:rPr lang="en-US" sz="3600" b="1" i="1" dirty="0">
                <a:solidFill>
                  <a:srgbClr val="00B0F0"/>
                </a:solidFill>
              </a:rPr>
              <a:t>Pyramidal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one.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1673"/>
            <a:ext cx="9144000" cy="126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Again, why do we need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0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1590</TotalTime>
  <Words>829</Words>
  <Application>Microsoft Macintosh PowerPoint</Application>
  <PresentationFormat>On-screen Show (4:3)</PresentationFormat>
  <Paragraphs>92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Intro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presentation</dc:title>
  <dc:creator>Microsoft Office User</dc:creator>
  <cp:lastModifiedBy>Microsoft Office User</cp:lastModifiedBy>
  <cp:revision>16</cp:revision>
  <cp:lastPrinted>2018-12-04T13:41:56Z</cp:lastPrinted>
  <dcterms:created xsi:type="dcterms:W3CDTF">2018-12-03T15:37:30Z</dcterms:created>
  <dcterms:modified xsi:type="dcterms:W3CDTF">2018-12-04T18:07:57Z</dcterms:modified>
</cp:coreProperties>
</file>